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8288000" cy="10287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nva Sans" panose="020B0604020202020204" charset="0"/>
      <p:regular r:id="rId33"/>
    </p:embeddedFont>
    <p:embeddedFont>
      <p:font typeface="Canva Sans Bold" panose="020B0604020202020204" charset="0"/>
      <p:regular r:id="rId34"/>
    </p:embeddedFont>
    <p:embeddedFont>
      <p:font typeface="Dreaming Outloud Sans" panose="020B0604020202020204" charset="0"/>
      <p:regular r:id="rId35"/>
    </p:embeddedFont>
    <p:embeddedFont>
      <p:font typeface="Dreaming Outloud Sans Italics" panose="020B0604020202020204" charset="0"/>
      <p:regular r:id="rId36"/>
    </p:embeddedFont>
    <p:embeddedFont>
      <p:font typeface="Funtastic" panose="020B0604020202020204" charset="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24" d="100"/>
          <a:sy n="24" d="100"/>
        </p:scale>
        <p:origin x="972" y="-5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626990"/>
            <a:ext cx="16230600" cy="7033020"/>
            <a:chOff x="0" y="0"/>
            <a:chExt cx="4274726" cy="18523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1852318"/>
            </a:xfrm>
            <a:custGeom>
              <a:avLst/>
              <a:gdLst/>
              <a:ahLst/>
              <a:cxnLst/>
              <a:rect l="l" t="t" r="r" b="b"/>
              <a:pathLst>
                <a:path w="4274726" h="1852318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827991"/>
                  </a:lnTo>
                  <a:cubicBezTo>
                    <a:pt x="4274726" y="1834443"/>
                    <a:pt x="4272163" y="1840631"/>
                    <a:pt x="4267601" y="1845193"/>
                  </a:cubicBezTo>
                  <a:cubicBezTo>
                    <a:pt x="4263039" y="1849755"/>
                    <a:pt x="4256851" y="1852318"/>
                    <a:pt x="4250399" y="1852318"/>
                  </a:cubicBezTo>
                  <a:lnTo>
                    <a:pt x="24327" y="1852318"/>
                  </a:lnTo>
                  <a:cubicBezTo>
                    <a:pt x="10891" y="1852318"/>
                    <a:pt x="0" y="1841427"/>
                    <a:pt x="0" y="182799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E37043"/>
            </a:solidFill>
            <a:ln w="476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74726" cy="18904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10280869" flipH="1">
            <a:off x="-2602200" y="-4845737"/>
            <a:ext cx="11776160" cy="12083746"/>
          </a:xfrm>
          <a:custGeom>
            <a:avLst/>
            <a:gdLst/>
            <a:ahLst/>
            <a:cxnLst/>
            <a:rect l="l" t="t" r="r" b="b"/>
            <a:pathLst>
              <a:path w="11776160" h="12083746">
                <a:moveTo>
                  <a:pt x="11776160" y="0"/>
                </a:moveTo>
                <a:lnTo>
                  <a:pt x="0" y="0"/>
                </a:lnTo>
                <a:lnTo>
                  <a:pt x="0" y="12083745"/>
                </a:lnTo>
                <a:lnTo>
                  <a:pt x="11776160" y="12083745"/>
                </a:lnTo>
                <a:lnTo>
                  <a:pt x="1177616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280869" flipH="1">
            <a:off x="11201613" y="1301542"/>
            <a:ext cx="11776160" cy="12083746"/>
          </a:xfrm>
          <a:custGeom>
            <a:avLst/>
            <a:gdLst/>
            <a:ahLst/>
            <a:cxnLst/>
            <a:rect l="l" t="t" r="r" b="b"/>
            <a:pathLst>
              <a:path w="11776160" h="12083746">
                <a:moveTo>
                  <a:pt x="11776160" y="0"/>
                </a:moveTo>
                <a:lnTo>
                  <a:pt x="0" y="0"/>
                </a:lnTo>
                <a:lnTo>
                  <a:pt x="0" y="12083746"/>
                </a:lnTo>
                <a:lnTo>
                  <a:pt x="11776160" y="12083746"/>
                </a:lnTo>
                <a:lnTo>
                  <a:pt x="1177616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377178" y="3456510"/>
            <a:ext cx="16157244" cy="226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850"/>
              </a:lnSpc>
            </a:pPr>
            <a:r>
              <a:rPr lang="en-US" sz="15000">
                <a:solidFill>
                  <a:srgbClr val="00004D"/>
                </a:solidFill>
                <a:latin typeface="Funtastic"/>
                <a:ea typeface="Funtastic"/>
                <a:cs typeface="Funtastic"/>
                <a:sym typeface="Funtastic"/>
              </a:rPr>
              <a:t>TRANSCRIPTION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881292" y="6797973"/>
            <a:ext cx="6525416" cy="986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2"/>
              </a:lnSpc>
            </a:pPr>
            <a:r>
              <a:rPr lang="en-US" sz="5801">
                <a:solidFill>
                  <a:srgbClr val="00004D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Group 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7837" y="-14571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TRANSCRIPTION</a:t>
            </a:r>
          </a:p>
        </p:txBody>
      </p:sp>
      <p:sp>
        <p:nvSpPr>
          <p:cNvPr id="3" name="Freeform 3"/>
          <p:cNvSpPr/>
          <p:nvPr/>
        </p:nvSpPr>
        <p:spPr>
          <a:xfrm>
            <a:off x="1038225" y="3381614"/>
            <a:ext cx="15732103" cy="3523771"/>
          </a:xfrm>
          <a:custGeom>
            <a:avLst/>
            <a:gdLst/>
            <a:ahLst/>
            <a:cxnLst/>
            <a:rect l="l" t="t" r="r" b="b"/>
            <a:pathLst>
              <a:path w="15732103" h="3523771">
                <a:moveTo>
                  <a:pt x="0" y="0"/>
                </a:moveTo>
                <a:lnTo>
                  <a:pt x="15732103" y="0"/>
                </a:lnTo>
                <a:lnTo>
                  <a:pt x="15732103" y="3523772"/>
                </a:lnTo>
                <a:lnTo>
                  <a:pt x="0" y="35237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8280" b="-112096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7837" y="-14571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TRANSCRIPTION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37837" y="2178176"/>
            <a:ext cx="17525377" cy="26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7559" lvl="1" indent="-553779" algn="just">
              <a:lnSpc>
                <a:spcPts val="7181"/>
              </a:lnSpc>
              <a:buFont typeface="Arial"/>
              <a:buChar char="•"/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In eukaryotes, the RNA is further processed (capping, splicing, tailing) before translation.</a:t>
            </a:r>
          </a:p>
          <a:p>
            <a:pPr algn="just">
              <a:lnSpc>
                <a:spcPts val="7181"/>
              </a:lnSpc>
            </a:pPr>
            <a:endParaRPr lang="en-US" sz="5129">
              <a:solidFill>
                <a:srgbClr val="FFFFFF"/>
              </a:solidFill>
              <a:latin typeface="Dreaming Outloud Sans"/>
              <a:ea typeface="Dreaming Outloud Sans"/>
              <a:cs typeface="Dreaming Outloud Sans"/>
              <a:sym typeface="Dreaming Outloud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028700" y="4147691"/>
            <a:ext cx="15732103" cy="4688889"/>
          </a:xfrm>
          <a:custGeom>
            <a:avLst/>
            <a:gdLst/>
            <a:ahLst/>
            <a:cxnLst/>
            <a:rect l="l" t="t" r="r" b="b"/>
            <a:pathLst>
              <a:path w="15732103" h="4688889">
                <a:moveTo>
                  <a:pt x="0" y="0"/>
                </a:moveTo>
                <a:lnTo>
                  <a:pt x="15732103" y="0"/>
                </a:lnTo>
                <a:lnTo>
                  <a:pt x="15732103" y="4688889"/>
                </a:lnTo>
                <a:lnTo>
                  <a:pt x="0" y="4688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30" t="-154892" r="-1330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A4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7804" y="4098675"/>
            <a:ext cx="8822722" cy="5811968"/>
          </a:xfrm>
          <a:custGeom>
            <a:avLst/>
            <a:gdLst/>
            <a:ahLst/>
            <a:cxnLst/>
            <a:rect l="l" t="t" r="r" b="b"/>
            <a:pathLst>
              <a:path w="8822722" h="5811968">
                <a:moveTo>
                  <a:pt x="0" y="0"/>
                </a:moveTo>
                <a:lnTo>
                  <a:pt x="8822722" y="0"/>
                </a:lnTo>
                <a:lnTo>
                  <a:pt x="8822722" y="5811968"/>
                </a:lnTo>
                <a:lnTo>
                  <a:pt x="0" y="58119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160558" y="4098675"/>
            <a:ext cx="8708228" cy="5159625"/>
          </a:xfrm>
          <a:custGeom>
            <a:avLst/>
            <a:gdLst/>
            <a:ahLst/>
            <a:cxnLst/>
            <a:rect l="l" t="t" r="r" b="b"/>
            <a:pathLst>
              <a:path w="8708228" h="5159625">
                <a:moveTo>
                  <a:pt x="0" y="0"/>
                </a:moveTo>
                <a:lnTo>
                  <a:pt x="8708228" y="0"/>
                </a:lnTo>
                <a:lnTo>
                  <a:pt x="8708228" y="5159625"/>
                </a:lnTo>
                <a:lnTo>
                  <a:pt x="0" y="5159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37837" y="-145715"/>
            <a:ext cx="13451077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RNA MODIFICATION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37837" y="2178176"/>
            <a:ext cx="17525377" cy="26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7559" lvl="1" indent="-553779" algn="just">
              <a:lnSpc>
                <a:spcPts val="7181"/>
              </a:lnSpc>
              <a:buFont typeface="Arial"/>
              <a:buChar char="•"/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In eukaryotes, the RNA is further processed (capping, splicing, tailing) before translation.</a:t>
            </a:r>
          </a:p>
          <a:p>
            <a:pPr algn="just">
              <a:lnSpc>
                <a:spcPts val="7181"/>
              </a:lnSpc>
            </a:pPr>
            <a:endParaRPr lang="en-US" sz="5129">
              <a:solidFill>
                <a:srgbClr val="FFFFFF"/>
              </a:solidFill>
              <a:latin typeface="Dreaming Outloud Sans"/>
              <a:ea typeface="Dreaming Outloud Sans"/>
              <a:cs typeface="Dreaming Outloud Sans"/>
              <a:sym typeface="Dreaming Outloud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61955" y="3048000"/>
            <a:ext cx="11301259" cy="5127946"/>
          </a:xfrm>
          <a:custGeom>
            <a:avLst/>
            <a:gdLst/>
            <a:ahLst/>
            <a:cxnLst/>
            <a:rect l="l" t="t" r="r" b="b"/>
            <a:pathLst>
              <a:path w="11301259" h="5127946">
                <a:moveTo>
                  <a:pt x="0" y="0"/>
                </a:moveTo>
                <a:lnTo>
                  <a:pt x="11301259" y="0"/>
                </a:lnTo>
                <a:lnTo>
                  <a:pt x="11301259" y="5127946"/>
                </a:lnTo>
                <a:lnTo>
                  <a:pt x="0" y="51279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37837" y="-145715"/>
            <a:ext cx="17950163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MAJOR RNA MODIFICATION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7837" y="2178176"/>
            <a:ext cx="17525377" cy="869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81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484784" y="2596515"/>
            <a:ext cx="5816441" cy="226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28365" lvl="1" indent="-464182" algn="l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5’ Capping</a:t>
            </a:r>
          </a:p>
          <a:p>
            <a:pPr marL="928365" lvl="1" indent="-464182" algn="l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3’ Polyadenylation</a:t>
            </a:r>
          </a:p>
          <a:p>
            <a:pPr marL="928365" lvl="1" indent="-464182" algn="l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Splicing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61955" y="3048000"/>
            <a:ext cx="11301259" cy="5127946"/>
          </a:xfrm>
          <a:custGeom>
            <a:avLst/>
            <a:gdLst/>
            <a:ahLst/>
            <a:cxnLst/>
            <a:rect l="l" t="t" r="r" b="b"/>
            <a:pathLst>
              <a:path w="11301259" h="5127946">
                <a:moveTo>
                  <a:pt x="0" y="0"/>
                </a:moveTo>
                <a:lnTo>
                  <a:pt x="11301259" y="0"/>
                </a:lnTo>
                <a:lnTo>
                  <a:pt x="11301259" y="5127946"/>
                </a:lnTo>
                <a:lnTo>
                  <a:pt x="0" y="51279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37837" y="-145715"/>
            <a:ext cx="17950163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5' CAPPING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7837" y="2178176"/>
            <a:ext cx="17525377" cy="869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81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8776990" y="4819967"/>
            <a:ext cx="73402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585835" y="1905427"/>
            <a:ext cx="5644825" cy="7781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Addition of a modified guanine nucleotide to the 5' end of the pre-mRNA.</a:t>
            </a:r>
          </a:p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Protects mRNA from degradation and aids in ribosome recognition.</a:t>
            </a:r>
          </a:p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Process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 Occurs shortly after transcription starts.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 Enzyme adds a “cap” structure to the first nucleotide at the 5' end.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61955" y="3048000"/>
            <a:ext cx="11301259" cy="5127946"/>
          </a:xfrm>
          <a:custGeom>
            <a:avLst/>
            <a:gdLst/>
            <a:ahLst/>
            <a:cxnLst/>
            <a:rect l="l" t="t" r="r" b="b"/>
            <a:pathLst>
              <a:path w="11301259" h="5127946">
                <a:moveTo>
                  <a:pt x="0" y="0"/>
                </a:moveTo>
                <a:lnTo>
                  <a:pt x="11301259" y="0"/>
                </a:lnTo>
                <a:lnTo>
                  <a:pt x="11301259" y="5127946"/>
                </a:lnTo>
                <a:lnTo>
                  <a:pt x="0" y="51279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740424" y="-1896788"/>
            <a:ext cx="17950163" cy="5469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30"/>
              </a:lnSpc>
            </a:pPr>
            <a:endParaRPr/>
          </a:p>
          <a:p>
            <a:pPr algn="ctr">
              <a:lnSpc>
                <a:spcPts val="14030"/>
              </a:lnSpc>
            </a:pPr>
            <a:r>
              <a:rPr lang="en-US" sz="100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3’ Polyadenylation</a:t>
            </a:r>
          </a:p>
          <a:p>
            <a:pPr algn="ctr">
              <a:lnSpc>
                <a:spcPts val="14030"/>
              </a:lnSpc>
            </a:pPr>
            <a:endParaRPr lang="en-US" sz="10021">
              <a:solidFill>
                <a:srgbClr val="E37043"/>
              </a:solidFill>
              <a:latin typeface="Funtastic"/>
              <a:ea typeface="Funtastic"/>
              <a:cs typeface="Funtastic"/>
              <a:sym typeface="Funtastic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37837" y="2178176"/>
            <a:ext cx="17525377" cy="869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81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8776990" y="4819967"/>
            <a:ext cx="73402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337837" y="1387953"/>
            <a:ext cx="5644825" cy="8381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Addition of a long chain of adenine nucleotides, called a poly-A tail, to the 3' end of the pre-mRNA.</a:t>
            </a:r>
          </a:p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Increases mRNA stability and aids in nuclear export.</a:t>
            </a:r>
          </a:p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Process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 Enzymes recognize the polyadenylation signal sequence in the mRNA.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 A poly-A tail (typically 50-250 adenines) is added.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A4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266295" y="2432881"/>
            <a:ext cx="8993005" cy="5158035"/>
          </a:xfrm>
          <a:custGeom>
            <a:avLst/>
            <a:gdLst/>
            <a:ahLst/>
            <a:cxnLst/>
            <a:rect l="l" t="t" r="r" b="b"/>
            <a:pathLst>
              <a:path w="8993005" h="5158035">
                <a:moveTo>
                  <a:pt x="0" y="0"/>
                </a:moveTo>
                <a:lnTo>
                  <a:pt x="8993005" y="0"/>
                </a:lnTo>
                <a:lnTo>
                  <a:pt x="8993005" y="5158035"/>
                </a:lnTo>
                <a:lnTo>
                  <a:pt x="0" y="5158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37837" y="-145715"/>
            <a:ext cx="17950163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SPLICING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7837" y="2178176"/>
            <a:ext cx="17525377" cy="869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81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8776990" y="4819967"/>
            <a:ext cx="73402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1028700" y="1776413"/>
            <a:ext cx="5644825" cy="7181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Removal of non-coding regions (introns) from the pre-mRNA.</a:t>
            </a:r>
          </a:p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 Joins coding regions (exons) to create a continuous sequence for translation.</a:t>
            </a:r>
          </a:p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Process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 Carried out by a complex called the spliceosome.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- Introns are cut out, and exons are joined together.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A4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7837" y="2178176"/>
            <a:ext cx="17525377" cy="869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81"/>
              </a:lnSpc>
            </a:pPr>
            <a:endParaRPr/>
          </a:p>
        </p:txBody>
      </p:sp>
      <p:sp>
        <p:nvSpPr>
          <p:cNvPr id="3" name="TextBox 3"/>
          <p:cNvSpPr txBox="1"/>
          <p:nvPr/>
        </p:nvSpPr>
        <p:spPr>
          <a:xfrm>
            <a:off x="8776990" y="4819967"/>
            <a:ext cx="73402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1028700" y="2555938"/>
            <a:ext cx="15863763" cy="4071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143"/>
              </a:lnSpc>
            </a:pPr>
            <a:r>
              <a:rPr lang="en-US" sz="58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Nuclear export relies on these modifications because they act as "signals" that the RNA is ready and safe to enter the cytoplasm for protein synthesis.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85740" y="4285468"/>
            <a:ext cx="12473560" cy="5301263"/>
          </a:xfrm>
          <a:custGeom>
            <a:avLst/>
            <a:gdLst/>
            <a:ahLst/>
            <a:cxnLst/>
            <a:rect l="l" t="t" r="r" b="b"/>
            <a:pathLst>
              <a:path w="12473560" h="5301263">
                <a:moveTo>
                  <a:pt x="0" y="0"/>
                </a:moveTo>
                <a:lnTo>
                  <a:pt x="12473560" y="0"/>
                </a:lnTo>
                <a:lnTo>
                  <a:pt x="12473560" y="5301262"/>
                </a:lnTo>
                <a:lnTo>
                  <a:pt x="0" y="53012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37837" y="-14571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TRANSCRIPTION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7837" y="2178176"/>
            <a:ext cx="17525377" cy="26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7559" lvl="1" indent="-553779" algn="just">
              <a:lnSpc>
                <a:spcPts val="7181"/>
              </a:lnSpc>
              <a:buFont typeface="Arial"/>
              <a:buChar char="•"/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In bacteria, transcription involves a simpler process, as there is no nuclear membrane.</a:t>
            </a:r>
          </a:p>
          <a:p>
            <a:pPr algn="just">
              <a:lnSpc>
                <a:spcPts val="7181"/>
              </a:lnSpc>
            </a:pPr>
            <a:endParaRPr lang="en-US" sz="5129">
              <a:solidFill>
                <a:srgbClr val="FFFFFF"/>
              </a:solidFill>
              <a:latin typeface="Dreaming Outloud Sans"/>
              <a:ea typeface="Dreaming Outloud Sans"/>
              <a:cs typeface="Dreaming Outloud Sans"/>
              <a:sym typeface="Dreaming Outloud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4218793"/>
            <a:ext cx="9795183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 subunits: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Beta prime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Beta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alpha 1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alpha 2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omega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869093" y="-98254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FUNCTION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06870" y="2201906"/>
            <a:ext cx="16552430" cy="6299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α Subunits: Involved in enzyme assembly and interaction with regulatory proteins. 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β and β' Subunits: Form the active center; essential for RNA chain initiation and elongation. 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ω Subunit: Stabilizes the enzyme and facilitates assembly of the core enzyme.</a:t>
            </a:r>
          </a:p>
          <a:p>
            <a:pPr algn="just">
              <a:lnSpc>
                <a:spcPts val="7181"/>
              </a:lnSpc>
            </a:pPr>
            <a:endParaRPr lang="en-US" sz="5129">
              <a:solidFill>
                <a:srgbClr val="FFFFFF"/>
              </a:solidFill>
              <a:latin typeface="Dreaming Outloud Sans"/>
              <a:ea typeface="Dreaming Outloud Sans"/>
              <a:cs typeface="Dreaming Outloud Sans"/>
              <a:sym typeface="Dreaming Outloud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6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99895" y="3346050"/>
            <a:ext cx="13719414" cy="4689132"/>
            <a:chOff x="0" y="0"/>
            <a:chExt cx="3154116" cy="10780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54116" cy="1078039"/>
            </a:xfrm>
            <a:custGeom>
              <a:avLst/>
              <a:gdLst/>
              <a:ahLst/>
              <a:cxnLst/>
              <a:rect l="l" t="t" r="r" b="b"/>
              <a:pathLst>
                <a:path w="3154116" h="1078039">
                  <a:moveTo>
                    <a:pt x="28780" y="0"/>
                  </a:moveTo>
                  <a:lnTo>
                    <a:pt x="3125337" y="0"/>
                  </a:lnTo>
                  <a:cubicBezTo>
                    <a:pt x="3132970" y="0"/>
                    <a:pt x="3140290" y="3032"/>
                    <a:pt x="3145687" y="8429"/>
                  </a:cubicBezTo>
                  <a:cubicBezTo>
                    <a:pt x="3151084" y="13827"/>
                    <a:pt x="3154116" y="21147"/>
                    <a:pt x="3154116" y="28780"/>
                  </a:cubicBezTo>
                  <a:lnTo>
                    <a:pt x="3154116" y="1049260"/>
                  </a:lnTo>
                  <a:cubicBezTo>
                    <a:pt x="3154116" y="1065154"/>
                    <a:pt x="3141231" y="1078039"/>
                    <a:pt x="3125337" y="1078039"/>
                  </a:cubicBezTo>
                  <a:lnTo>
                    <a:pt x="28780" y="1078039"/>
                  </a:lnTo>
                  <a:cubicBezTo>
                    <a:pt x="12885" y="1078039"/>
                    <a:pt x="0" y="1065154"/>
                    <a:pt x="0" y="1049260"/>
                  </a:cubicBezTo>
                  <a:lnTo>
                    <a:pt x="0" y="28780"/>
                  </a:lnTo>
                  <a:cubicBezTo>
                    <a:pt x="0" y="12885"/>
                    <a:pt x="12885" y="0"/>
                    <a:pt x="2878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154116" cy="10970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53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3592534"/>
            <a:ext cx="11679559" cy="4110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40"/>
              </a:lnSpc>
            </a:pPr>
            <a:r>
              <a:rPr lang="en-US" sz="4671">
                <a:solidFill>
                  <a:srgbClr val="000000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IS COMPOSED OF:</a:t>
            </a:r>
          </a:p>
          <a:p>
            <a:pPr marL="1008619" lvl="1" indent="-504310" algn="just">
              <a:lnSpc>
                <a:spcPts val="6540"/>
              </a:lnSpc>
              <a:buFont typeface="Arial"/>
              <a:buChar char="•"/>
            </a:pPr>
            <a:r>
              <a:rPr lang="en-US" sz="4671">
                <a:solidFill>
                  <a:srgbClr val="000000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Ribose sugar</a:t>
            </a:r>
          </a:p>
          <a:p>
            <a:pPr marL="1008619" lvl="1" indent="-504310" algn="just">
              <a:lnSpc>
                <a:spcPts val="6540"/>
              </a:lnSpc>
              <a:buFont typeface="Arial"/>
              <a:buChar char="•"/>
            </a:pPr>
            <a:r>
              <a:rPr lang="en-US" sz="4671">
                <a:solidFill>
                  <a:srgbClr val="000000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Four nucleotide bases (Adenine, Guanine, Cytosine &amp; Uracil)</a:t>
            </a:r>
          </a:p>
          <a:p>
            <a:pPr marL="1008619" lvl="1" indent="-504310" algn="just">
              <a:lnSpc>
                <a:spcPts val="6540"/>
              </a:lnSpc>
              <a:buFont typeface="Arial"/>
              <a:buChar char="•"/>
            </a:pPr>
            <a:r>
              <a:rPr lang="en-US" sz="4671">
                <a:solidFill>
                  <a:srgbClr val="000000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Phosphate</a:t>
            </a:r>
          </a:p>
        </p:txBody>
      </p:sp>
      <p:sp>
        <p:nvSpPr>
          <p:cNvPr id="6" name="Freeform 6"/>
          <p:cNvSpPr/>
          <p:nvPr/>
        </p:nvSpPr>
        <p:spPr>
          <a:xfrm>
            <a:off x="14723306" y="-477926"/>
            <a:ext cx="3372830" cy="11815647"/>
          </a:xfrm>
          <a:custGeom>
            <a:avLst/>
            <a:gdLst/>
            <a:ahLst/>
            <a:cxnLst/>
            <a:rect l="l" t="t" r="r" b="b"/>
            <a:pathLst>
              <a:path w="3372830" h="11815647">
                <a:moveTo>
                  <a:pt x="0" y="0"/>
                </a:moveTo>
                <a:lnTo>
                  <a:pt x="3372830" y="0"/>
                </a:lnTo>
                <a:lnTo>
                  <a:pt x="3372830" y="11815647"/>
                </a:lnTo>
                <a:lnTo>
                  <a:pt x="0" y="118156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99895" y="20137"/>
            <a:ext cx="17688105" cy="2077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65"/>
              </a:lnSpc>
            </a:pPr>
            <a:r>
              <a:rPr lang="en-US" sz="10903">
                <a:solidFill>
                  <a:srgbClr val="FFFFFF"/>
                </a:solidFill>
                <a:latin typeface="Funtastic"/>
                <a:ea typeface="Funtastic"/>
                <a:cs typeface="Funtastic"/>
                <a:sym typeface="Funtastic"/>
              </a:rPr>
              <a:t>RNA: DNA’S CLOSE COUSIN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10720" y="1044899"/>
            <a:ext cx="14245788" cy="8213401"/>
          </a:xfrm>
          <a:custGeom>
            <a:avLst/>
            <a:gdLst/>
            <a:ahLst/>
            <a:cxnLst/>
            <a:rect l="l" t="t" r="r" b="b"/>
            <a:pathLst>
              <a:path w="14245788" h="8213401">
                <a:moveTo>
                  <a:pt x="0" y="0"/>
                </a:moveTo>
                <a:lnTo>
                  <a:pt x="14245788" y="0"/>
                </a:lnTo>
                <a:lnTo>
                  <a:pt x="14245788" y="8213401"/>
                </a:lnTo>
                <a:lnTo>
                  <a:pt x="0" y="82134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48594"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0507" y="1407390"/>
            <a:ext cx="15846987" cy="6989519"/>
          </a:xfrm>
          <a:custGeom>
            <a:avLst/>
            <a:gdLst/>
            <a:ahLst/>
            <a:cxnLst/>
            <a:rect l="l" t="t" r="r" b="b"/>
            <a:pathLst>
              <a:path w="15846987" h="6989519">
                <a:moveTo>
                  <a:pt x="0" y="0"/>
                </a:moveTo>
                <a:lnTo>
                  <a:pt x="15846986" y="0"/>
                </a:lnTo>
                <a:lnTo>
                  <a:pt x="15846986" y="6989519"/>
                </a:lnTo>
                <a:lnTo>
                  <a:pt x="0" y="69895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0" t="-125480" r="-80" b="-100000"/>
            </a:stretch>
          </a:blipFill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25300" y="1748400"/>
            <a:ext cx="16437401" cy="7220453"/>
          </a:xfrm>
          <a:custGeom>
            <a:avLst/>
            <a:gdLst/>
            <a:ahLst/>
            <a:cxnLst/>
            <a:rect l="l" t="t" r="r" b="b"/>
            <a:pathLst>
              <a:path w="16437401" h="7220453">
                <a:moveTo>
                  <a:pt x="0" y="0"/>
                </a:moveTo>
                <a:lnTo>
                  <a:pt x="16437400" y="0"/>
                </a:lnTo>
                <a:lnTo>
                  <a:pt x="16437400" y="7220453"/>
                </a:lnTo>
                <a:lnTo>
                  <a:pt x="0" y="72204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0" t="-224377" r="-80" b="-2432"/>
            </a:stretch>
          </a:blipFill>
        </p:spPr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7837" y="-14571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TRANSCRIPTION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37837" y="2178176"/>
            <a:ext cx="17525377" cy="810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Steps in Bacteria: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- RNA polymerase binds to the promoter with the help of sigma factor.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- RNA synthesis starts at the transcription start site.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- Elongation occurs as RNA polymerase moves along the template strand.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- Termination occurs through either Rho-dependent or Rho-independent signals.</a:t>
            </a:r>
          </a:p>
          <a:p>
            <a:pPr algn="just">
              <a:lnSpc>
                <a:spcPts val="7181"/>
              </a:lnSpc>
            </a:pPr>
            <a:endParaRPr lang="en-US" sz="5129">
              <a:solidFill>
                <a:srgbClr val="FFFFFF"/>
              </a:solidFill>
              <a:latin typeface="Dreaming Outloud Sans"/>
              <a:ea typeface="Dreaming Outloud Sans"/>
              <a:cs typeface="Dreaming Outloud Sans"/>
              <a:sym typeface="Dreaming Outloud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736258" y="1744497"/>
            <a:ext cx="9523042" cy="7968259"/>
          </a:xfrm>
          <a:custGeom>
            <a:avLst/>
            <a:gdLst/>
            <a:ahLst/>
            <a:cxnLst/>
            <a:rect l="l" t="t" r="r" b="b"/>
            <a:pathLst>
              <a:path w="9523042" h="7968259">
                <a:moveTo>
                  <a:pt x="0" y="0"/>
                </a:moveTo>
                <a:lnTo>
                  <a:pt x="9523042" y="0"/>
                </a:lnTo>
                <a:lnTo>
                  <a:pt x="9523042" y="7968259"/>
                </a:lnTo>
                <a:lnTo>
                  <a:pt x="0" y="79682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37837" y="-14571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RHO-INDEPENDENT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736258" y="9646081"/>
            <a:ext cx="952304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E37043"/>
                </a:solidFill>
                <a:latin typeface="Canva Sans"/>
                <a:ea typeface="Canva Sans"/>
                <a:cs typeface="Canva Sans"/>
                <a:sym typeface="Canva Sans"/>
              </a:rPr>
              <a:t>Add a little bit of body text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59374" y="2992725"/>
            <a:ext cx="6090562" cy="418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 hairpin structure physically destabilizes the RNA-DNA hybrid, while the weak U-A pairing between RNA and DNA further reduces stability.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541337" y="2365385"/>
            <a:ext cx="10390707" cy="5556231"/>
          </a:xfrm>
          <a:custGeom>
            <a:avLst/>
            <a:gdLst/>
            <a:ahLst/>
            <a:cxnLst/>
            <a:rect l="l" t="t" r="r" b="b"/>
            <a:pathLst>
              <a:path w="10390707" h="5556231">
                <a:moveTo>
                  <a:pt x="0" y="0"/>
                </a:moveTo>
                <a:lnTo>
                  <a:pt x="10390707" y="0"/>
                </a:lnTo>
                <a:lnTo>
                  <a:pt x="10390707" y="5556230"/>
                </a:lnTo>
                <a:lnTo>
                  <a:pt x="0" y="55562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99" b="-868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37837" y="-14571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RHO-DEPENDENT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736258" y="9646081"/>
            <a:ext cx="952304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E37043"/>
                </a:solidFill>
                <a:latin typeface="Canva Sans"/>
                <a:ea typeface="Canva Sans"/>
                <a:cs typeface="Canva Sans"/>
                <a:sym typeface="Canva Sans"/>
              </a:rPr>
              <a:t>Add a little bit of body text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2298710"/>
            <a:ext cx="7063509" cy="7181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During transcription, Rho binds to a specific RNA sequence called the Rho utilization site (rut site), located on the RNA transcript.</a:t>
            </a: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it unwinds the RNA-DNA hybrid, causing the RNA transcript to detach. This effectively halts transcription, releasing the newly made RNA molecule.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7837" y="-14571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TRANSCRIPTION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37837" y="2178176"/>
            <a:ext cx="17525377" cy="7203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81"/>
              </a:lnSpc>
            </a:pPr>
            <a:r>
              <a:rPr lang="en-US" sz="5129" i="1">
                <a:solidFill>
                  <a:srgbClr val="FFFFFF"/>
                </a:solidFill>
                <a:latin typeface="Dreaming Outloud Sans Italics"/>
                <a:ea typeface="Dreaming Outloud Sans Italics"/>
                <a:cs typeface="Dreaming Outloud Sans Italics"/>
                <a:sym typeface="Dreaming Outloud Sans Italics"/>
              </a:rPr>
              <a:t>Key Steps in Eukaryotes: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- Transcription factors and RNA polymerase II bind to the promoter (TATA box).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- Elongation involves RNA polymerase II synthesizing RNA.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- A 5' cap is added as elongation proceeds.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- Termination occurs at the polyadenylation signal.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- The RNA is spliced, capped, and a poly(A) tail is added before export.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25120" y="4274503"/>
            <a:ext cx="6837759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you...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6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99895" y="3033457"/>
            <a:ext cx="13719414" cy="5001724"/>
            <a:chOff x="0" y="0"/>
            <a:chExt cx="3154116" cy="11499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54116" cy="1149905"/>
            </a:xfrm>
            <a:custGeom>
              <a:avLst/>
              <a:gdLst/>
              <a:ahLst/>
              <a:cxnLst/>
              <a:rect l="l" t="t" r="r" b="b"/>
              <a:pathLst>
                <a:path w="3154116" h="1149905">
                  <a:moveTo>
                    <a:pt x="28780" y="0"/>
                  </a:moveTo>
                  <a:lnTo>
                    <a:pt x="3125337" y="0"/>
                  </a:lnTo>
                  <a:cubicBezTo>
                    <a:pt x="3132970" y="0"/>
                    <a:pt x="3140290" y="3032"/>
                    <a:pt x="3145687" y="8429"/>
                  </a:cubicBezTo>
                  <a:cubicBezTo>
                    <a:pt x="3151084" y="13827"/>
                    <a:pt x="3154116" y="21147"/>
                    <a:pt x="3154116" y="28780"/>
                  </a:cubicBezTo>
                  <a:lnTo>
                    <a:pt x="3154116" y="1121125"/>
                  </a:lnTo>
                  <a:cubicBezTo>
                    <a:pt x="3154116" y="1137020"/>
                    <a:pt x="3141231" y="1149905"/>
                    <a:pt x="3125337" y="1149905"/>
                  </a:cubicBezTo>
                  <a:lnTo>
                    <a:pt x="28780" y="1149905"/>
                  </a:lnTo>
                  <a:cubicBezTo>
                    <a:pt x="12885" y="1149905"/>
                    <a:pt x="0" y="1137020"/>
                    <a:pt x="0" y="1121125"/>
                  </a:cubicBezTo>
                  <a:lnTo>
                    <a:pt x="0" y="28780"/>
                  </a:lnTo>
                  <a:cubicBezTo>
                    <a:pt x="0" y="12885"/>
                    <a:pt x="12885" y="0"/>
                    <a:pt x="2878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154116" cy="11689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53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3573484"/>
            <a:ext cx="12532084" cy="3925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02925" lvl="1" indent="-601462" algn="just">
              <a:lnSpc>
                <a:spcPts val="7800"/>
              </a:lnSpc>
              <a:buFont typeface="Arial"/>
              <a:buChar char="•"/>
            </a:pPr>
            <a:r>
              <a:rPr lang="en-US" sz="5571">
                <a:solidFill>
                  <a:srgbClr val="000000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is very unstable and decomposes rapidly</a:t>
            </a:r>
          </a:p>
          <a:p>
            <a:pPr marL="1202925" lvl="1" indent="-601462" algn="just">
              <a:lnSpc>
                <a:spcPts val="7800"/>
              </a:lnSpc>
              <a:buFont typeface="Arial"/>
              <a:buChar char="•"/>
            </a:pPr>
            <a:r>
              <a:rPr lang="en-US" sz="5571">
                <a:solidFill>
                  <a:srgbClr val="000000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contains uracil in place of thymine.</a:t>
            </a:r>
          </a:p>
          <a:p>
            <a:pPr marL="1202925" lvl="1" indent="-601462" algn="just">
              <a:lnSpc>
                <a:spcPts val="7800"/>
              </a:lnSpc>
              <a:buFont typeface="Arial"/>
              <a:buChar char="•"/>
            </a:pPr>
            <a:r>
              <a:rPr lang="en-US" sz="5571">
                <a:solidFill>
                  <a:srgbClr val="000000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is almost always single-stranded.</a:t>
            </a:r>
          </a:p>
        </p:txBody>
      </p:sp>
      <p:sp>
        <p:nvSpPr>
          <p:cNvPr id="6" name="Freeform 6"/>
          <p:cNvSpPr/>
          <p:nvPr/>
        </p:nvSpPr>
        <p:spPr>
          <a:xfrm>
            <a:off x="14723306" y="-477926"/>
            <a:ext cx="3372830" cy="11815647"/>
          </a:xfrm>
          <a:custGeom>
            <a:avLst/>
            <a:gdLst/>
            <a:ahLst/>
            <a:cxnLst/>
            <a:rect l="l" t="t" r="r" b="b"/>
            <a:pathLst>
              <a:path w="3372830" h="11815647">
                <a:moveTo>
                  <a:pt x="0" y="0"/>
                </a:moveTo>
                <a:lnTo>
                  <a:pt x="3372830" y="0"/>
                </a:lnTo>
                <a:lnTo>
                  <a:pt x="3372830" y="11815647"/>
                </a:lnTo>
                <a:lnTo>
                  <a:pt x="0" y="118156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0" y="86812"/>
            <a:ext cx="18288000" cy="173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46"/>
              </a:lnSpc>
            </a:pPr>
            <a:r>
              <a:rPr lang="en-US" sz="9104">
                <a:solidFill>
                  <a:srgbClr val="FFFFFF"/>
                </a:solidFill>
                <a:latin typeface="Funtastic"/>
                <a:ea typeface="Funtastic"/>
                <a:cs typeface="Funtastic"/>
                <a:sym typeface="Funtastic"/>
              </a:rPr>
              <a:t>RNA: MAJOR CHARACTERISTICS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6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54936" y="1615414"/>
            <a:ext cx="18997872" cy="8671586"/>
            <a:chOff x="0" y="0"/>
            <a:chExt cx="4671185" cy="21321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71185" cy="2132164"/>
            </a:xfrm>
            <a:custGeom>
              <a:avLst/>
              <a:gdLst/>
              <a:ahLst/>
              <a:cxnLst/>
              <a:rect l="l" t="t" r="r" b="b"/>
              <a:pathLst>
                <a:path w="4671185" h="2132164">
                  <a:moveTo>
                    <a:pt x="20783" y="0"/>
                  </a:moveTo>
                  <a:lnTo>
                    <a:pt x="4650401" y="0"/>
                  </a:lnTo>
                  <a:cubicBezTo>
                    <a:pt x="4661880" y="0"/>
                    <a:pt x="4671185" y="9305"/>
                    <a:pt x="4671185" y="20783"/>
                  </a:cubicBezTo>
                  <a:lnTo>
                    <a:pt x="4671185" y="2111381"/>
                  </a:lnTo>
                  <a:cubicBezTo>
                    <a:pt x="4671185" y="2122859"/>
                    <a:pt x="4661880" y="2132164"/>
                    <a:pt x="4650401" y="2132164"/>
                  </a:cubicBezTo>
                  <a:lnTo>
                    <a:pt x="20783" y="2132164"/>
                  </a:lnTo>
                  <a:cubicBezTo>
                    <a:pt x="9305" y="2132164"/>
                    <a:pt x="0" y="2122859"/>
                    <a:pt x="0" y="2111381"/>
                  </a:cubicBezTo>
                  <a:lnTo>
                    <a:pt x="0" y="20783"/>
                  </a:lnTo>
                  <a:cubicBezTo>
                    <a:pt x="0" y="9305"/>
                    <a:pt x="9305" y="0"/>
                    <a:pt x="2078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671185" cy="21512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53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5400000">
            <a:off x="9547303" y="-743093"/>
            <a:ext cx="5476729" cy="11392921"/>
          </a:xfrm>
          <a:custGeom>
            <a:avLst/>
            <a:gdLst/>
            <a:ahLst/>
            <a:cxnLst/>
            <a:rect l="l" t="t" r="r" b="b"/>
            <a:pathLst>
              <a:path w="5476729" h="11392921">
                <a:moveTo>
                  <a:pt x="0" y="0"/>
                </a:moveTo>
                <a:lnTo>
                  <a:pt x="5476729" y="0"/>
                </a:lnTo>
                <a:lnTo>
                  <a:pt x="5476729" y="11392921"/>
                </a:lnTo>
                <a:lnTo>
                  <a:pt x="0" y="113929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890" t="-3251" r="-54297" b="-9035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0" y="406522"/>
            <a:ext cx="17411769" cy="116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92"/>
              </a:lnSpc>
            </a:pPr>
            <a:r>
              <a:rPr lang="en-US" sz="7200">
                <a:solidFill>
                  <a:srgbClr val="FFFFFF"/>
                </a:solidFill>
                <a:latin typeface="Funtastic"/>
                <a:ea typeface="Funtastic"/>
                <a:cs typeface="Funtastic"/>
                <a:sym typeface="Funtastic"/>
              </a:rPr>
              <a:t>USING A SLIGHTLY DIFFERENT SUGAR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0322" y="2785000"/>
            <a:ext cx="6073127" cy="4203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DNA: </a:t>
            </a: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Must be protected from decomposition. </a:t>
            </a:r>
          </a:p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absence of one oxygen atom is part of the key to extending DNA’s longetivity.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60322" y="8253707"/>
            <a:ext cx="17721806" cy="1384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RNA</a:t>
            </a: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easily decomposes because its reactive 2' OH tail introduces RNA into chemical interactions that break up the molecule.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7837" y="-14571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TRANSCRIPTION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37837" y="2178176"/>
            <a:ext cx="17525377" cy="810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7559" lvl="1" indent="-553779" algn="just">
              <a:lnSpc>
                <a:spcPts val="7181"/>
              </a:lnSpc>
              <a:buFont typeface="Arial"/>
              <a:buChar char="•"/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is the process by which genetic information in DNA is copied into RNA. </a:t>
            </a:r>
          </a:p>
          <a:p>
            <a:pPr algn="just">
              <a:lnSpc>
                <a:spcPts val="7181"/>
              </a:lnSpc>
            </a:pPr>
            <a:r>
              <a:rPr lang="en-US" sz="5129" i="1">
                <a:solidFill>
                  <a:srgbClr val="FFFFFF"/>
                </a:solidFill>
                <a:latin typeface="Dreaming Outloud Sans Italics"/>
                <a:ea typeface="Dreaming Outloud Sans Italics"/>
                <a:cs typeface="Dreaming Outloud Sans Italics"/>
                <a:sym typeface="Dreaming Outloud Sans Italics"/>
              </a:rPr>
              <a:t>KEY STEPS: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Initiation: RNA polymerase binds to the  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                promoter region.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Elongation: RNA polymerase synthesizes RNA from the DNA  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                template.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Termination: Transcription ends when RNA polymerase </a:t>
            </a:r>
          </a:p>
          <a:p>
            <a:pPr algn="just">
              <a:lnSpc>
                <a:spcPts val="7181"/>
              </a:lnSpc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                reaches a termination signal.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7837" y="-14571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TRANSCRIPTION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37837" y="2178176"/>
            <a:ext cx="17525377" cy="2679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7559" lvl="1" indent="-553779" algn="just">
              <a:lnSpc>
                <a:spcPts val="7181"/>
              </a:lnSpc>
              <a:buFont typeface="Arial"/>
              <a:buChar char="•"/>
            </a:pPr>
            <a:r>
              <a:rPr lang="en-US" sz="5129">
                <a:solidFill>
                  <a:srgbClr val="FFFFFF"/>
                </a:solidFill>
                <a:latin typeface="Dreaming Outloud Sans"/>
                <a:ea typeface="Dreaming Outloud Sans"/>
                <a:cs typeface="Dreaming Outloud Sans"/>
                <a:sym typeface="Dreaming Outloud Sans"/>
              </a:rPr>
              <a:t>In eukaryotes, the RNA is further processed (capping, splicing, tailing) before translation.</a:t>
            </a:r>
          </a:p>
          <a:p>
            <a:pPr algn="just">
              <a:lnSpc>
                <a:spcPts val="7181"/>
              </a:lnSpc>
            </a:pPr>
            <a:endParaRPr lang="en-US" sz="5129">
              <a:solidFill>
                <a:srgbClr val="FFFFFF"/>
              </a:solidFill>
              <a:latin typeface="Dreaming Outloud Sans"/>
              <a:ea typeface="Dreaming Outloud Sans"/>
              <a:cs typeface="Dreaming Outloud Sans"/>
              <a:sym typeface="Dreaming Outloud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527197" y="4857750"/>
            <a:ext cx="15732103" cy="4167951"/>
          </a:xfrm>
          <a:custGeom>
            <a:avLst/>
            <a:gdLst/>
            <a:ahLst/>
            <a:cxnLst/>
            <a:rect l="l" t="t" r="r" b="b"/>
            <a:pathLst>
              <a:path w="15732103" h="4167951">
                <a:moveTo>
                  <a:pt x="0" y="0"/>
                </a:moveTo>
                <a:lnTo>
                  <a:pt x="15732103" y="0"/>
                </a:lnTo>
                <a:lnTo>
                  <a:pt x="15732103" y="4167951"/>
                </a:lnTo>
                <a:lnTo>
                  <a:pt x="0" y="41679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79316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08717" y="0"/>
            <a:ext cx="7579283" cy="10287000"/>
          </a:xfrm>
          <a:custGeom>
            <a:avLst/>
            <a:gdLst/>
            <a:ahLst/>
            <a:cxnLst/>
            <a:rect l="l" t="t" r="r" b="b"/>
            <a:pathLst>
              <a:path w="7579283" h="10287000">
                <a:moveTo>
                  <a:pt x="0" y="0"/>
                </a:moveTo>
                <a:lnTo>
                  <a:pt x="7579283" y="0"/>
                </a:lnTo>
                <a:lnTo>
                  <a:pt x="757928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90" r="-99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-1767601" y="-42862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INITIATION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8680" y="1812199"/>
            <a:ext cx="10129122" cy="958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Chromatin Remodeling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DNA unwinds from histones to make the gene accessible.</a:t>
            </a:r>
          </a:p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Formation of the Pre-Initiation Complex (PIC)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General transcription factors (GTFs) bind to the promoter region, particularly the TATA box.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TATA-binding protein (TBP) within TFIID recognizes the TATA box.</a:t>
            </a:r>
          </a:p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Recruitment of RNA Polymerase II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RNA Polymerase II binds to the DNA with help from additional transcription factors (e.g., TFIIB, TFIIE, TFIIF).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Forms a stable complex with the promoter.</a:t>
            </a: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08717" y="0"/>
            <a:ext cx="7579283" cy="10287000"/>
          </a:xfrm>
          <a:custGeom>
            <a:avLst/>
            <a:gdLst/>
            <a:ahLst/>
            <a:cxnLst/>
            <a:rect l="l" t="t" r="r" b="b"/>
            <a:pathLst>
              <a:path w="7579283" h="10287000">
                <a:moveTo>
                  <a:pt x="0" y="0"/>
                </a:moveTo>
                <a:lnTo>
                  <a:pt x="7579283" y="0"/>
                </a:lnTo>
                <a:lnTo>
                  <a:pt x="757928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90" r="-99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-1767601" y="-428625"/>
            <a:ext cx="11962150" cy="2117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69"/>
              </a:lnSpc>
            </a:pPr>
            <a:r>
              <a:rPr lang="en-US" sz="11121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INITIATION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8680" y="1812199"/>
            <a:ext cx="10129122" cy="6581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Transcription Bubble Formation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Helicase activity in TFIIH unwinds DNA, creating a bubble at the start site.</a:t>
            </a:r>
          </a:p>
          <a:p>
            <a:pPr algn="just">
              <a:lnSpc>
                <a:spcPts val="4759"/>
              </a:lnSpc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Start of RNA Synthesis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RNA Polymerase II begins RNA synthesis by adding RNA nucleotides complementary to the DNA template strand.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After a few nucleotides are synthesized, RNA Polymerase II escapes the promoter and begins elongation.</a:t>
            </a: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62925" y="250636"/>
            <a:ext cx="11962150" cy="3289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11"/>
              </a:lnSpc>
            </a:pPr>
            <a:r>
              <a:rPr lang="en-US" sz="6222">
                <a:solidFill>
                  <a:srgbClr val="E37043"/>
                </a:solidFill>
                <a:latin typeface="Funtastic"/>
                <a:ea typeface="Funtastic"/>
                <a:cs typeface="Funtastic"/>
                <a:sym typeface="Funtastic"/>
              </a:rPr>
              <a:t>THE THREE EUKARYOTIC RNA POLYMERASES (RNAPS)</a:t>
            </a:r>
          </a:p>
          <a:p>
            <a:pPr algn="ctr">
              <a:lnSpc>
                <a:spcPts val="7731"/>
              </a:lnSpc>
            </a:pPr>
            <a:endParaRPr lang="en-US" sz="6222">
              <a:solidFill>
                <a:srgbClr val="E37043"/>
              </a:solidFill>
              <a:latin typeface="Funtastic"/>
              <a:ea typeface="Funtastic"/>
              <a:cs typeface="Funtastic"/>
              <a:sym typeface="Funtastic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62656" y="3212294"/>
            <a:ext cx="17200789" cy="538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RNA polymerase I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is located in the nucleolus, a specialized nuclear substructure in which ribosomal RNA (rRNA) is transcribed, processed, and assembled into ribosomes. 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RNA polymerase II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is located in the nucleus and synthesizes all protein-coding nuclear pre-mRNAs. Eukaryotic pre-mRNAs undergo extensive processing after transcription, but before translation.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RNA polymerase III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is also located in the nucleus. This polymerase transcribes a variety of structural RNAs that includes the 5S pre-rRNA, transfer pre-RNAs (pre-tRNAs), and small nuclear pre-RNAs.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952</Words>
  <Application>Microsoft Office PowerPoint</Application>
  <PresentationFormat>Custom</PresentationFormat>
  <Paragraphs>108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Dreaming Outloud Sans</vt:lpstr>
      <vt:lpstr>Dreaming Outloud Sans Italics</vt:lpstr>
      <vt:lpstr>Canva Sans Bold</vt:lpstr>
      <vt:lpstr>Arial</vt:lpstr>
      <vt:lpstr>Funtastic</vt:lpstr>
      <vt:lpstr>Calibri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Genetics and Genes Science Presentation in Blue Orange Flat Graphic Style</dc:title>
  <dc:creator>Administrator</dc:creator>
  <cp:lastModifiedBy>jheyrickbaliguat@gmail.com</cp:lastModifiedBy>
  <cp:revision>1</cp:revision>
  <dcterms:created xsi:type="dcterms:W3CDTF">2006-08-16T00:00:00Z</dcterms:created>
  <dcterms:modified xsi:type="dcterms:W3CDTF">2024-11-08T13:38:45Z</dcterms:modified>
  <dc:identifier>DAGTpG5bXA4</dc:identifier>
</cp:coreProperties>
</file>

<file path=docProps/thumbnail.jpeg>
</file>